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14"/>
  </p:notesMasterIdLst>
  <p:handoutMasterIdLst>
    <p:handoutMasterId r:id="rId15"/>
  </p:handoutMasterIdLst>
  <p:sldIdLst>
    <p:sldId id="264" r:id="rId5"/>
    <p:sldId id="265" r:id="rId6"/>
    <p:sldId id="266" r:id="rId7"/>
    <p:sldId id="268" r:id="rId8"/>
    <p:sldId id="267" r:id="rId9"/>
    <p:sldId id="260" r:id="rId10"/>
    <p:sldId id="269" r:id="rId11"/>
    <p:sldId id="270"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73"/>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4/15/2023</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4/15/2023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4/15/2023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4/15/2023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4/15/2023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4/15/2023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4/15/2023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4/15/2023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4/15/2023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4/15/2023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8985" y="17929"/>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1355105"/>
          </a:xfrm>
        </p:spPr>
        <p:txBody>
          <a:bodyPr>
            <a:normAutofit/>
          </a:bodyPr>
          <a:lstStyle/>
          <a:p>
            <a:r>
              <a:rPr lang="en-US" sz="4400" dirty="0"/>
              <a:t>Hate Speech Detection</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3190002"/>
            <a:ext cx="3685069" cy="2394644"/>
          </a:xfrm>
        </p:spPr>
        <p:txBody>
          <a:bodyPr>
            <a:normAutofit/>
          </a:bodyPr>
          <a:lstStyle/>
          <a:p>
            <a:r>
              <a:rPr lang="en-US" dirty="0"/>
              <a:t>Group Members:-</a:t>
            </a:r>
          </a:p>
          <a:p>
            <a:r>
              <a:rPr lang="en-US" dirty="0"/>
              <a:t>1.Aditya Pathak</a:t>
            </a:r>
          </a:p>
          <a:p>
            <a:r>
              <a:rPr lang="en-US" dirty="0"/>
              <a:t>2.Snehil </a:t>
            </a:r>
            <a:r>
              <a:rPr lang="en-IN" dirty="0"/>
              <a:t>Srivastava</a:t>
            </a:r>
          </a:p>
          <a:p>
            <a:r>
              <a:rPr lang="en-US" dirty="0"/>
              <a:t>3.Amit Gupta</a:t>
            </a:r>
          </a:p>
          <a:p>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A3F5B-5860-F7AE-3DA4-6EB0D9069EC6}"/>
              </a:ext>
            </a:extLst>
          </p:cNvPr>
          <p:cNvSpPr>
            <a:spLocks noGrp="1"/>
          </p:cNvSpPr>
          <p:nvPr>
            <p:ph type="title"/>
          </p:nvPr>
        </p:nvSpPr>
        <p:spPr>
          <a:xfrm>
            <a:off x="256032" y="1143000"/>
            <a:ext cx="2834640" cy="721659"/>
          </a:xfrm>
        </p:spPr>
        <p:txBody>
          <a:bodyPr/>
          <a:lstStyle/>
          <a:p>
            <a:r>
              <a:rPr lang="en-IN" dirty="0"/>
              <a:t>Problem:-</a:t>
            </a:r>
          </a:p>
        </p:txBody>
      </p:sp>
      <p:sp>
        <p:nvSpPr>
          <p:cNvPr id="3" name="Content Placeholder 2">
            <a:extLst>
              <a:ext uri="{FF2B5EF4-FFF2-40B4-BE49-F238E27FC236}">
                <a16:creationId xmlns:a16="http://schemas.microsoft.com/office/drawing/2014/main" id="{9EFB7E19-7663-81D1-799E-66FB8D62FFFC}"/>
              </a:ext>
            </a:extLst>
          </p:cNvPr>
          <p:cNvSpPr>
            <a:spLocks noGrp="1"/>
          </p:cNvSpPr>
          <p:nvPr>
            <p:ph idx="1"/>
          </p:nvPr>
        </p:nvSpPr>
        <p:spPr/>
        <p:txBody>
          <a:bodyPr/>
          <a:lstStyle/>
          <a:p>
            <a:pPr marL="0" indent="0" algn="just">
              <a:buNone/>
            </a:pPr>
            <a:r>
              <a:rPr lang="en-US" b="0" i="0" dirty="0">
                <a:solidFill>
                  <a:srgbClr val="000000"/>
                </a:solidFill>
                <a:effectLst/>
                <a:latin typeface="Times New Roman" panose="02020603050405020304" pitchFamily="18" charset="0"/>
                <a:cs typeface="Times New Roman" panose="02020603050405020304" pitchFamily="18" charset="0"/>
              </a:rPr>
              <a:t>let’s build the </a:t>
            </a:r>
            <a:r>
              <a:rPr lang="en-US" b="1" i="0" dirty="0">
                <a:solidFill>
                  <a:srgbClr val="000000"/>
                </a:solidFill>
                <a:effectLst/>
                <a:latin typeface="Times New Roman" panose="02020603050405020304" pitchFamily="18" charset="0"/>
                <a:cs typeface="Times New Roman" panose="02020603050405020304" pitchFamily="18" charset="0"/>
              </a:rPr>
              <a:t>Hate speech detection project in Python</a:t>
            </a:r>
            <a:r>
              <a:rPr lang="en-US" b="0" i="0" dirty="0">
                <a:solidFill>
                  <a:srgbClr val="000000"/>
                </a:solidFill>
                <a:effectLst/>
                <a:latin typeface="Times New Roman" panose="02020603050405020304" pitchFamily="18" charset="0"/>
                <a:cs typeface="Times New Roman" panose="02020603050405020304" pitchFamily="18" charset="0"/>
              </a:rPr>
              <a:t>. In the current era of the Internet, it is obvious that almost everyone has social media apps to connect and interact with people around the world. At the same time, social media is a place where a lot of personal opinions have been shared about anyone. And most of the time those opinions are offensive and hateful.</a:t>
            </a:r>
            <a:endParaRPr lang="en-IN"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6F87F5E4-7CAB-8544-C507-2665C041FA94}"/>
              </a:ext>
            </a:extLst>
          </p:cNvPr>
          <p:cNvSpPr>
            <a:spLocks noGrp="1"/>
          </p:cNvSpPr>
          <p:nvPr>
            <p:ph type="body" sz="half" idx="2"/>
          </p:nvPr>
        </p:nvSpPr>
        <p:spPr/>
        <p:txBody>
          <a:bodyPr/>
          <a:lstStyle/>
          <a:p>
            <a:r>
              <a:rPr lang="en-IN" dirty="0"/>
              <a:t>Solution:-</a:t>
            </a:r>
          </a:p>
          <a:p>
            <a:r>
              <a:rPr lang="en-IN" dirty="0"/>
              <a:t>WE CAN SOLVE THIS PROBLEM WITH THE HELP OF MACHINE LEARNING AND NLP .</a:t>
            </a:r>
          </a:p>
        </p:txBody>
      </p:sp>
    </p:spTree>
    <p:extLst>
      <p:ext uri="{BB962C8B-B14F-4D97-AF65-F5344CB8AC3E}">
        <p14:creationId xmlns:p14="http://schemas.microsoft.com/office/powerpoint/2010/main" val="1617291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8117-570E-20F4-8812-A7157066246B}"/>
              </a:ext>
            </a:extLst>
          </p:cNvPr>
          <p:cNvSpPr>
            <a:spLocks noGrp="1"/>
          </p:cNvSpPr>
          <p:nvPr>
            <p:ph type="ctrTitle"/>
          </p:nvPr>
        </p:nvSpPr>
        <p:spPr>
          <a:xfrm>
            <a:off x="1069848" y="1298448"/>
            <a:ext cx="7315200" cy="1704728"/>
          </a:xfrm>
        </p:spPr>
        <p:txBody>
          <a:bodyPr>
            <a:normAutofit fontScale="90000"/>
          </a:bodyPr>
          <a:lstStyle/>
          <a:p>
            <a:r>
              <a:rPr lang="en-US" b="1" i="0" dirty="0">
                <a:solidFill>
                  <a:srgbClr val="111111"/>
                </a:solidFill>
                <a:effectLst/>
                <a:latin typeface="Helvetica" panose="020B0604020202020204" pitchFamily="34" charset="0"/>
              </a:rPr>
              <a:t>What is Hate Speech detection?</a:t>
            </a:r>
            <a:endParaRPr lang="en-IN" dirty="0"/>
          </a:p>
        </p:txBody>
      </p:sp>
      <p:sp>
        <p:nvSpPr>
          <p:cNvPr id="3" name="Subtitle 2">
            <a:extLst>
              <a:ext uri="{FF2B5EF4-FFF2-40B4-BE49-F238E27FC236}">
                <a16:creationId xmlns:a16="http://schemas.microsoft.com/office/drawing/2014/main" id="{8050BA7C-E103-B9EA-C81F-6D5200E4048B}"/>
              </a:ext>
            </a:extLst>
          </p:cNvPr>
          <p:cNvSpPr>
            <a:spLocks noGrp="1"/>
          </p:cNvSpPr>
          <p:nvPr>
            <p:ph type="subTitle" idx="1"/>
          </p:nvPr>
        </p:nvSpPr>
        <p:spPr>
          <a:xfrm>
            <a:off x="1100015" y="3245224"/>
            <a:ext cx="7315200" cy="2339422"/>
          </a:xfrm>
        </p:spPr>
        <p:txBody>
          <a:bodyPr>
            <a:normAutofit/>
          </a:bodyPr>
          <a:lstStyle/>
          <a:p>
            <a:r>
              <a:rPr lang="en-IN" sz="2000" dirty="0">
                <a:solidFill>
                  <a:schemeClr val="bg1"/>
                </a:solidFill>
              </a:rPr>
              <a:t>In regular life  we use Social Media like </a:t>
            </a:r>
            <a:r>
              <a:rPr lang="en-IN" sz="2400" b="1" dirty="0">
                <a:solidFill>
                  <a:schemeClr val="tx1">
                    <a:lumMod val="85000"/>
                    <a:lumOff val="15000"/>
                  </a:schemeClr>
                </a:solidFill>
              </a:rPr>
              <a:t>Facebook, Twitter, Instagram </a:t>
            </a:r>
            <a:r>
              <a:rPr lang="en-IN" sz="2000" dirty="0"/>
              <a:t>. </a:t>
            </a:r>
            <a:r>
              <a:rPr lang="en-US" sz="2000" b="0" i="0" dirty="0">
                <a:solidFill>
                  <a:schemeClr val="bg1"/>
                </a:solidFill>
                <a:effectLst/>
                <a:latin typeface="Helvetica" panose="020B0604020202020204" pitchFamily="34" charset="0"/>
              </a:rPr>
              <a:t>Social media is a place for many people to make hateful and offensive comments about others. So hate speech detection has become an important solution to problems in today’s online world.</a:t>
            </a:r>
            <a:endParaRPr lang="en-IN" sz="2000" dirty="0">
              <a:solidFill>
                <a:schemeClr val="bg1"/>
              </a:solidFill>
            </a:endParaRPr>
          </a:p>
        </p:txBody>
      </p:sp>
    </p:spTree>
    <p:extLst>
      <p:ext uri="{BB962C8B-B14F-4D97-AF65-F5344CB8AC3E}">
        <p14:creationId xmlns:p14="http://schemas.microsoft.com/office/powerpoint/2010/main" val="1257731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6E57ED-5625-CA75-1B6B-2AC925E94FCE}"/>
              </a:ext>
            </a:extLst>
          </p:cNvPr>
          <p:cNvSpPr txBox="1"/>
          <p:nvPr/>
        </p:nvSpPr>
        <p:spPr>
          <a:xfrm>
            <a:off x="400050" y="515035"/>
            <a:ext cx="10934700" cy="523220"/>
          </a:xfrm>
          <a:prstGeom prst="rect">
            <a:avLst/>
          </a:prstGeom>
          <a:solidFill>
            <a:schemeClr val="accent1">
              <a:lumMod val="60000"/>
              <a:lumOff val="40000"/>
            </a:schemeClr>
          </a:solidFill>
        </p:spPr>
        <p:txBody>
          <a:bodyPr wrap="square">
            <a:spAutoFit/>
          </a:bodyPr>
          <a:lstStyle/>
          <a:p>
            <a:r>
              <a:rPr lang="en-US" sz="2800" b="1" i="0" dirty="0">
                <a:solidFill>
                  <a:srgbClr val="111111"/>
                </a:solidFill>
                <a:effectLst/>
                <a:latin typeface="Times New Roman" panose="02020603050405020304" pitchFamily="18" charset="0"/>
                <a:cs typeface="Times New Roman" panose="02020603050405020304" pitchFamily="18" charset="0"/>
              </a:rPr>
              <a:t>Steps in building Hate Speech detection using Machine Learning</a:t>
            </a:r>
            <a:r>
              <a:rPr lang="en-IN" sz="2800" b="1" i="0" dirty="0">
                <a:solidFill>
                  <a:srgbClr val="111111"/>
                </a:solidFill>
                <a:effectLst/>
                <a:latin typeface="Times New Roman" panose="02020603050405020304" pitchFamily="18" charset="0"/>
                <a:cs typeface="Times New Roman" panose="02020603050405020304" pitchFamily="18" charset="0"/>
              </a:rPr>
              <a:t>:-</a:t>
            </a:r>
            <a:endParaRPr lang="en-IN" sz="28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27129C0-BE1F-CC20-5FAC-29A12F9E1C37}"/>
              </a:ext>
            </a:extLst>
          </p:cNvPr>
          <p:cNvSpPr txBox="1"/>
          <p:nvPr/>
        </p:nvSpPr>
        <p:spPr>
          <a:xfrm>
            <a:off x="400049" y="1430893"/>
            <a:ext cx="10934699" cy="3354765"/>
          </a:xfrm>
          <a:prstGeom prst="rect">
            <a:avLst/>
          </a:prstGeom>
          <a:noFill/>
        </p:spPr>
        <p:txBody>
          <a:bodyPr wrap="square">
            <a:spAutoFit/>
          </a:bodyPr>
          <a:lstStyle/>
          <a:p>
            <a:pPr algn="l" fontAlgn="base"/>
            <a:r>
              <a:rPr lang="en-US" b="0" i="0" dirty="0">
                <a:solidFill>
                  <a:srgbClr val="000000"/>
                </a:solidFill>
                <a:effectLst/>
                <a:latin typeface="Helvetica" panose="020B0604020202020204" pitchFamily="34" charset="0"/>
              </a:rPr>
              <a:t>Before moving into the implementation part directly, let us get an insight into the steps in building a </a:t>
            </a:r>
            <a:r>
              <a:rPr lang="en-US" b="1" i="0" dirty="0">
                <a:solidFill>
                  <a:srgbClr val="000000"/>
                </a:solidFill>
                <a:effectLst/>
                <a:latin typeface="inherit"/>
              </a:rPr>
              <a:t>Hate Speech detection project with Python</a:t>
            </a:r>
            <a:r>
              <a:rPr lang="en-US" b="0" i="0" dirty="0">
                <a:solidFill>
                  <a:srgbClr val="000000"/>
                </a:solidFill>
                <a:effectLst/>
                <a:latin typeface="Helvetica" panose="020B0604020202020204" pitchFamily="34" charset="0"/>
              </a:rPr>
              <a:t>.</a:t>
            </a:r>
          </a:p>
          <a:p>
            <a:pPr algn="l" fontAlgn="base"/>
            <a:endParaRPr lang="en-US" dirty="0">
              <a:solidFill>
                <a:srgbClr val="000000"/>
              </a:solidFill>
              <a:latin typeface="Helvetica" panose="020B0604020202020204" pitchFamily="34" charset="0"/>
            </a:endParaRPr>
          </a:p>
          <a:p>
            <a:pPr algn="l" fontAlgn="base"/>
            <a:endParaRPr lang="en-US" b="0" i="0" dirty="0">
              <a:solidFill>
                <a:srgbClr val="000000"/>
              </a:solidFill>
              <a:effectLst/>
              <a:latin typeface="Helvetica" panose="020B0604020202020204" pitchFamily="34" charset="0"/>
            </a:endParaRPr>
          </a:p>
          <a:p>
            <a:pPr algn="l"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Set up the development environment  </a:t>
            </a:r>
          </a:p>
          <a:p>
            <a:pPr algn="l"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Understand the data				 </a:t>
            </a:r>
          </a:p>
          <a:p>
            <a:pPr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Import the required libraries 		 </a:t>
            </a:r>
            <a:r>
              <a:rPr lang="en-US" sz="2000" b="0" i="0" dirty="0">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Pandas , </a:t>
            </a:r>
            <a:r>
              <a:rPr lang="en-US" sz="2000" b="0" i="0" dirty="0" err="1">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Numpy</a:t>
            </a:r>
            <a:r>
              <a:rPr lang="en-US" sz="2000" dirty="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a:t>
            </a:r>
            <a:endParaRPr lang="en-US" sz="2000" b="0" i="0" dirty="0">
              <a:solidFill>
                <a:srgbClr val="000000"/>
              </a:solidFill>
              <a:effectLst/>
              <a:latin typeface="Times New Roman" panose="02020603050405020304" pitchFamily="18" charset="0"/>
              <a:cs typeface="Times New Roman" panose="02020603050405020304" pitchFamily="18" charset="0"/>
            </a:endParaRPr>
          </a:p>
          <a:p>
            <a:pPr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Preprocess the data				 </a:t>
            </a:r>
            <a:r>
              <a:rPr lang="en-US" sz="2000" b="0" i="0" dirty="0">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 Data </a:t>
            </a:r>
            <a:r>
              <a:rPr lang="en-IN" sz="2000" b="0" i="0" dirty="0">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Analysis </a:t>
            </a:r>
            <a:endParaRPr lang="en-US" sz="2000" b="0" i="0" dirty="0">
              <a:solidFill>
                <a:srgbClr val="000000"/>
              </a:solidFill>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Split the data						 </a:t>
            </a:r>
            <a:r>
              <a:rPr lang="en-US" sz="2000" b="0" i="0" dirty="0">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 Train and Test data set</a:t>
            </a:r>
            <a:endParaRPr lang="en-US" sz="2000" b="0" i="0" dirty="0">
              <a:solidFill>
                <a:srgbClr val="000000"/>
              </a:solidFill>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Build the model					 </a:t>
            </a:r>
            <a:r>
              <a:rPr lang="en-US" sz="2000" b="0" i="0" dirty="0">
                <a:solidFill>
                  <a:srgbClr val="000000"/>
                </a:solidFill>
                <a:effectLst/>
                <a:latin typeface="Times New Roman" panose="02020603050405020304" pitchFamily="18" charset="0"/>
                <a:cs typeface="Times New Roman" panose="02020603050405020304" pitchFamily="18" charset="0"/>
                <a:sym typeface="Wingdings" panose="05000000000000000000" pitchFamily="2" charset="2"/>
              </a:rPr>
              <a:t> </a:t>
            </a:r>
            <a:r>
              <a:rPr lang="en-IN" sz="2000" b="0" i="0" dirty="0">
                <a:solidFill>
                  <a:srgbClr val="000000"/>
                </a:solidFill>
                <a:effectLst/>
                <a:latin typeface="Times New Roman" panose="02020603050405020304" pitchFamily="18" charset="0"/>
                <a:cs typeface="Times New Roman" panose="02020603050405020304" pitchFamily="18" charset="0"/>
              </a:rPr>
              <a:t>Decision Trees</a:t>
            </a:r>
            <a:endParaRPr lang="en-US" sz="2000" b="0" i="0" dirty="0">
              <a:solidFill>
                <a:srgbClr val="000000"/>
              </a:solidFill>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    Evaluate the results</a:t>
            </a:r>
          </a:p>
        </p:txBody>
      </p:sp>
    </p:spTree>
    <p:extLst>
      <p:ext uri="{BB962C8B-B14F-4D97-AF65-F5344CB8AC3E}">
        <p14:creationId xmlns:p14="http://schemas.microsoft.com/office/powerpoint/2010/main" val="3306794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12D63-4C39-AD47-E335-B946CB0F1218}"/>
              </a:ext>
            </a:extLst>
          </p:cNvPr>
          <p:cNvSpPr>
            <a:spLocks noGrp="1"/>
          </p:cNvSpPr>
          <p:nvPr>
            <p:ph type="title"/>
          </p:nvPr>
        </p:nvSpPr>
        <p:spPr>
          <a:xfrm>
            <a:off x="252919" y="1123838"/>
            <a:ext cx="2947482" cy="1047862"/>
          </a:xfrm>
        </p:spPr>
        <p:txBody>
          <a:bodyPr/>
          <a:lstStyle/>
          <a:p>
            <a:r>
              <a:rPr lang="en-IN" dirty="0">
                <a:latin typeface="Times New Roman" panose="02020603050405020304" pitchFamily="18" charset="0"/>
                <a:cs typeface="Times New Roman" panose="02020603050405020304" pitchFamily="18" charset="0"/>
              </a:rPr>
              <a:t>Data Set:-</a:t>
            </a:r>
          </a:p>
        </p:txBody>
      </p:sp>
      <p:sp>
        <p:nvSpPr>
          <p:cNvPr id="3" name="Content Placeholder 2">
            <a:extLst>
              <a:ext uri="{FF2B5EF4-FFF2-40B4-BE49-F238E27FC236}">
                <a16:creationId xmlns:a16="http://schemas.microsoft.com/office/drawing/2014/main" id="{8B95F8C6-3528-7B10-9193-05FD065A4195}"/>
              </a:ext>
            </a:extLst>
          </p:cNvPr>
          <p:cNvSpPr>
            <a:spLocks noGrp="1"/>
          </p:cNvSpPr>
          <p:nvPr>
            <p:ph idx="1"/>
          </p:nvPr>
        </p:nvSpPr>
        <p:spPr/>
        <p:txBody>
          <a:bodyPr/>
          <a:lstStyle/>
          <a:p>
            <a:pPr marL="0" indent="0">
              <a:buNone/>
            </a:pPr>
            <a:r>
              <a:rPr lang="en-US" b="1" i="0" u="sng" dirty="0">
                <a:solidFill>
                  <a:srgbClr val="000000"/>
                </a:solidFill>
                <a:effectLst/>
                <a:latin typeface="Helvetica" panose="020B0604020202020204" pitchFamily="34" charset="0"/>
              </a:rPr>
              <a:t>There are 7 </a:t>
            </a:r>
            <a:r>
              <a:rPr lang="en-US" b="1" i="0" u="sng" dirty="0">
                <a:solidFill>
                  <a:srgbClr val="000000"/>
                </a:solidFill>
                <a:effectLst/>
                <a:latin typeface="Times New Roman" panose="02020603050405020304" pitchFamily="18" charset="0"/>
                <a:cs typeface="Times New Roman" panose="02020603050405020304" pitchFamily="18" charset="0"/>
              </a:rPr>
              <a:t>columns</a:t>
            </a:r>
            <a:r>
              <a:rPr lang="en-US" b="1" i="0" u="sng" dirty="0">
                <a:solidFill>
                  <a:srgbClr val="000000"/>
                </a:solidFill>
                <a:effectLst/>
                <a:latin typeface="Helvetica" panose="020B0604020202020204" pitchFamily="34" charset="0"/>
              </a:rPr>
              <a:t> in the hate speech detection dataset.</a:t>
            </a:r>
          </a:p>
          <a:p>
            <a:pPr marL="0" indent="0">
              <a:buNone/>
            </a:pPr>
            <a:r>
              <a:rPr lang="en-US" b="1" i="0" dirty="0">
                <a:solidFill>
                  <a:srgbClr val="000000"/>
                </a:solidFill>
                <a:effectLst/>
                <a:latin typeface="Times New Roman" panose="02020603050405020304" pitchFamily="18" charset="0"/>
                <a:cs typeface="Times New Roman" panose="02020603050405020304" pitchFamily="18" charset="0"/>
              </a:rPr>
              <a:t>index</a:t>
            </a:r>
            <a:r>
              <a:rPr lang="en-US" b="0" i="0" dirty="0">
                <a:solidFill>
                  <a:srgbClr val="000000"/>
                </a:solidFill>
                <a:effectLst/>
                <a:latin typeface="Times New Roman" panose="02020603050405020304" pitchFamily="18" charset="0"/>
                <a:cs typeface="Times New Roman" panose="02020603050405020304" pitchFamily="18" charset="0"/>
              </a:rPr>
              <a:t> –     This column has the index value</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count       </a:t>
            </a:r>
            <a:r>
              <a:rPr lang="en-US" b="0" i="0" dirty="0">
                <a:solidFill>
                  <a:srgbClr val="000000"/>
                </a:solidFill>
                <a:effectLst/>
                <a:latin typeface="Times New Roman" panose="02020603050405020304" pitchFamily="18" charset="0"/>
                <a:cs typeface="Times New Roman" panose="02020603050405020304" pitchFamily="18" charset="0"/>
              </a:rPr>
              <a:t>– It has the number of users who coded each tweet</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hate speech</a:t>
            </a:r>
            <a:r>
              <a:rPr lang="en-US" b="0" i="0" dirty="0">
                <a:solidFill>
                  <a:srgbClr val="000000"/>
                </a:solidFill>
                <a:effectLst/>
                <a:latin typeface="Times New Roman" panose="02020603050405020304" pitchFamily="18" charset="0"/>
                <a:cs typeface="Times New Roman" panose="02020603050405020304" pitchFamily="18" charset="0"/>
              </a:rPr>
              <a:t> –   This column has the number of users who judged the tweet to be hate speech</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offensive language </a:t>
            </a:r>
            <a:r>
              <a:rPr lang="en-US" b="0" i="0" dirty="0">
                <a:solidFill>
                  <a:srgbClr val="000000"/>
                </a:solidFill>
                <a:effectLst/>
                <a:latin typeface="Times New Roman" panose="02020603050405020304" pitchFamily="18" charset="0"/>
                <a:cs typeface="Times New Roman" panose="02020603050405020304" pitchFamily="18" charset="0"/>
              </a:rPr>
              <a:t>– It has the number of users who judged the tweet to be offensive</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neither </a:t>
            </a:r>
            <a:r>
              <a:rPr lang="en-US" b="0" i="0" dirty="0">
                <a:solidFill>
                  <a:srgbClr val="000000"/>
                </a:solidFill>
                <a:effectLst/>
                <a:latin typeface="Times New Roman" panose="02020603050405020304" pitchFamily="18" charset="0"/>
                <a:cs typeface="Times New Roman" panose="02020603050405020304" pitchFamily="18" charset="0"/>
              </a:rPr>
              <a:t>–    This has the number of users who judged the tweet to be neither offensive nor non-offensive</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class </a:t>
            </a:r>
            <a:r>
              <a:rPr lang="en-US" b="0" i="0" dirty="0">
                <a:solidFill>
                  <a:srgbClr val="000000"/>
                </a:solidFill>
                <a:effectLst/>
                <a:latin typeface="Times New Roman" panose="02020603050405020304" pitchFamily="18" charset="0"/>
                <a:cs typeface="Times New Roman" panose="02020603050405020304" pitchFamily="18" charset="0"/>
              </a:rPr>
              <a:t>–        it has a class label for the majority of the users, in which 0 denotes hate speech, 1 means offensive language and 2 denotes neither of them.</a:t>
            </a:r>
            <a:br>
              <a:rPr lang="en-US" dirty="0">
                <a:latin typeface="Times New Roman" panose="02020603050405020304" pitchFamily="18" charset="0"/>
                <a:cs typeface="Times New Roman" panose="02020603050405020304" pitchFamily="18" charset="0"/>
              </a:rPr>
            </a:br>
            <a:r>
              <a:rPr lang="en-US" b="1" i="0" dirty="0">
                <a:solidFill>
                  <a:srgbClr val="000000"/>
                </a:solidFill>
                <a:effectLst/>
                <a:latin typeface="Times New Roman" panose="02020603050405020304" pitchFamily="18" charset="0"/>
                <a:cs typeface="Times New Roman" panose="02020603050405020304" pitchFamily="18" charset="0"/>
              </a:rPr>
              <a:t>tweet </a:t>
            </a:r>
            <a:r>
              <a:rPr lang="en-US" b="0" i="0" dirty="0">
                <a:solidFill>
                  <a:srgbClr val="000000"/>
                </a:solidFill>
                <a:effectLst/>
                <a:latin typeface="Times New Roman" panose="02020603050405020304" pitchFamily="18" charset="0"/>
                <a:cs typeface="Times New Roman" panose="02020603050405020304" pitchFamily="18" charset="0"/>
              </a:rPr>
              <a:t>–        This column has the text tweet.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846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95250" y="1295400"/>
            <a:ext cx="3324225" cy="1095375"/>
          </a:xfrm>
        </p:spPr>
        <p:txBody>
          <a:bodyPr>
            <a:normAutofit fontScale="90000"/>
          </a:bodyPr>
          <a:lstStyle/>
          <a:p>
            <a:r>
              <a:rPr lang="en-IN" b="1" dirty="0" err="1">
                <a:solidFill>
                  <a:srgbClr val="111111"/>
                </a:solidFill>
                <a:effectLst/>
                <a:latin typeface="Helvetica" panose="020B0604020202020204" pitchFamily="34" charset="0"/>
              </a:rPr>
              <a:t>Preprocessing</a:t>
            </a:r>
            <a:r>
              <a:rPr lang="en-IN" b="1" dirty="0">
                <a:solidFill>
                  <a:srgbClr val="111111"/>
                </a:solidFill>
                <a:effectLst/>
                <a:latin typeface="Helvetica" panose="020B0604020202020204" pitchFamily="34" charset="0"/>
              </a:rPr>
              <a:t> the data:-</a:t>
            </a:r>
            <a:br>
              <a:rPr lang="en-IN" b="1" dirty="0">
                <a:solidFill>
                  <a:srgbClr val="111111"/>
                </a:solidFill>
                <a:effectLst/>
                <a:latin typeface="Helvetica" panose="020B0604020202020204" pitchFamily="34" charset="0"/>
              </a:rPr>
            </a:br>
            <a:endParaRPr lang="en-US" dirty="0"/>
          </a:p>
        </p:txBody>
      </p:sp>
      <p:sp>
        <p:nvSpPr>
          <p:cNvPr id="4" name="Content Placeholder 3">
            <a:extLst>
              <a:ext uri="{FF2B5EF4-FFF2-40B4-BE49-F238E27FC236}">
                <a16:creationId xmlns:a16="http://schemas.microsoft.com/office/drawing/2014/main" id="{0ED90B16-FF71-90E4-73E8-2D8924080B63}"/>
              </a:ext>
            </a:extLst>
          </p:cNvPr>
          <p:cNvSpPr>
            <a:spLocks noGrp="1"/>
          </p:cNvSpPr>
          <p:nvPr>
            <p:ph idx="1"/>
          </p:nvPr>
        </p:nvSpPr>
        <p:spPr>
          <a:xfrm>
            <a:off x="3869268" y="864108"/>
            <a:ext cx="7315200" cy="2812542"/>
          </a:xfrm>
        </p:spPr>
        <p:txBody>
          <a:bodyPr/>
          <a:lstStyle/>
          <a:p>
            <a:pPr marL="0" indent="0">
              <a:buNone/>
            </a:pPr>
            <a:r>
              <a:rPr lang="en-US" b="0" i="0" dirty="0">
                <a:solidFill>
                  <a:srgbClr val="000000"/>
                </a:solidFill>
                <a:effectLst/>
                <a:latin typeface="Times New Roman" panose="02020603050405020304" pitchFamily="18" charset="0"/>
                <a:cs typeface="Times New Roman" panose="02020603050405020304" pitchFamily="18" charset="0"/>
              </a:rPr>
              <a:t>In Data preprocessing, we prepare the raw data and make it suitable for a machine learning model. It is the first and crucial step while creating a machine learning model. When creating a machine learning project, it is not always a case that we come across clean and formatted data. And while doing any operation with data, it is mandatory to clean it and put it in a formatted way. So for this, we use the data preprocessing task</a:t>
            </a:r>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CAD4D18-B801-9764-2DE5-2488F21F127C}"/>
              </a:ext>
            </a:extLst>
          </p:cNvPr>
          <p:cNvSpPr txBox="1"/>
          <p:nvPr/>
        </p:nvSpPr>
        <p:spPr>
          <a:xfrm>
            <a:off x="3960018" y="3638550"/>
            <a:ext cx="7565231" cy="1754326"/>
          </a:xfrm>
          <a:prstGeom prst="rect">
            <a:avLst/>
          </a:prstGeom>
          <a:noFill/>
        </p:spPr>
        <p:txBody>
          <a:bodyPr wrap="square">
            <a:spAutoFit/>
          </a:bodyPr>
          <a:lstStyle/>
          <a:p>
            <a:r>
              <a:rPr lang="en-US" b="1" i="0" u="sng" dirty="0">
                <a:solidFill>
                  <a:srgbClr val="000000"/>
                </a:solidFill>
                <a:effectLst/>
                <a:latin typeface="Helvetica" panose="020B0604020202020204" pitchFamily="34" charset="0"/>
              </a:rPr>
              <a:t>NOTE:-  </a:t>
            </a:r>
            <a:r>
              <a:rPr lang="en-US" b="0" i="0" dirty="0">
                <a:solidFill>
                  <a:srgbClr val="000000"/>
                </a:solidFill>
                <a:effectLst/>
                <a:latin typeface="Helvetica" panose="020B0604020202020204" pitchFamily="34" charset="0"/>
              </a:rPr>
              <a:t>We have used two important Natural Language processing terms, </a:t>
            </a:r>
            <a:r>
              <a:rPr lang="en-US" b="0" i="0" dirty="0" err="1">
                <a:solidFill>
                  <a:srgbClr val="000000"/>
                </a:solidFill>
                <a:effectLst/>
                <a:latin typeface="Helvetica" panose="020B0604020202020204" pitchFamily="34" charset="0"/>
              </a:rPr>
              <a:t>stopword</a:t>
            </a:r>
            <a:r>
              <a:rPr lang="en-US" dirty="0">
                <a:solidFill>
                  <a:srgbClr val="000000"/>
                </a:solidFill>
                <a:latin typeface="Helvetica" panose="020B0604020202020204" pitchFamily="34" charset="0"/>
              </a:rPr>
              <a:t> </a:t>
            </a:r>
            <a:r>
              <a:rPr lang="en-US" b="0" i="0" dirty="0">
                <a:solidFill>
                  <a:srgbClr val="000000"/>
                </a:solidFill>
                <a:effectLst/>
                <a:latin typeface="Helvetica" panose="020B0604020202020204" pitchFamily="34" charset="0"/>
              </a:rPr>
              <a:t>and stemmer </a:t>
            </a:r>
            <a:r>
              <a:rPr lang="en-US" b="0" i="0" dirty="0">
                <a:solidFill>
                  <a:schemeClr val="accent4">
                    <a:lumMod val="75000"/>
                  </a:schemeClr>
                </a:solidFill>
                <a:effectLst/>
                <a:latin typeface="Helvetica" panose="020B0604020202020204" pitchFamily="34" charset="0"/>
              </a:rPr>
              <a:t>.</a:t>
            </a:r>
            <a:r>
              <a:rPr lang="en-US" sz="1600" b="0" i="0" dirty="0" err="1">
                <a:solidFill>
                  <a:schemeClr val="accent4">
                    <a:lumMod val="75000"/>
                  </a:schemeClr>
                </a:solidFill>
                <a:effectLst/>
                <a:latin typeface="Eras Demi ITC" panose="020B0805030504020804" pitchFamily="34" charset="0"/>
              </a:rPr>
              <a:t>Stopwords</a:t>
            </a:r>
            <a:r>
              <a:rPr lang="en-US" sz="1600" b="0" i="0" dirty="0">
                <a:solidFill>
                  <a:schemeClr val="accent4">
                    <a:lumMod val="75000"/>
                  </a:schemeClr>
                </a:solidFill>
                <a:effectLst/>
                <a:latin typeface="Eras Demi ITC" panose="020B0805030504020804" pitchFamily="34" charset="0"/>
              </a:rPr>
              <a:t> are the useless words (data), in natural language processing</a:t>
            </a:r>
            <a:r>
              <a:rPr lang="en-US" b="0" i="0" dirty="0">
                <a:solidFill>
                  <a:schemeClr val="accent4">
                    <a:lumMod val="75000"/>
                  </a:schemeClr>
                </a:solidFill>
                <a:effectLst/>
                <a:latin typeface="Helvetica" panose="020B0604020202020204" pitchFamily="34" charset="0"/>
              </a:rPr>
              <a:t>. </a:t>
            </a:r>
            <a:r>
              <a:rPr lang="en-US" b="0" i="0" dirty="0">
                <a:solidFill>
                  <a:srgbClr val="000000"/>
                </a:solidFill>
                <a:effectLst/>
                <a:latin typeface="Helvetica" panose="020B0604020202020204" pitchFamily="34" charset="0"/>
              </a:rPr>
              <a:t>We can avoid those words from the input. Stemming</a:t>
            </a:r>
            <a:r>
              <a:rPr lang="en-US" b="1" i="0" dirty="0">
                <a:solidFill>
                  <a:srgbClr val="000000"/>
                </a:solidFill>
                <a:effectLst/>
                <a:latin typeface="Helvetica" panose="020B0604020202020204" pitchFamily="34" charset="0"/>
              </a:rPr>
              <a:t> </a:t>
            </a:r>
            <a:r>
              <a:rPr lang="en-US" b="0" i="0" dirty="0">
                <a:solidFill>
                  <a:srgbClr val="000000"/>
                </a:solidFill>
                <a:effectLst/>
                <a:latin typeface="Helvetica" panose="020B0604020202020204" pitchFamily="34" charset="0"/>
              </a:rPr>
              <a:t>is the process of producing morphological variants of a root word. We have to find the stem word for each text better and easy prediction.</a:t>
            </a:r>
            <a:endParaRPr lang="en-IN" dirty="0"/>
          </a:p>
        </p:txBody>
      </p:sp>
    </p:spTree>
    <p:extLst>
      <p:ext uri="{BB962C8B-B14F-4D97-AF65-F5344CB8AC3E}">
        <p14:creationId xmlns:p14="http://schemas.microsoft.com/office/powerpoint/2010/main" val="4034271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C0AA6-B3BD-D34C-8F03-E2D0F765B0AF}"/>
              </a:ext>
            </a:extLst>
          </p:cNvPr>
          <p:cNvSpPr>
            <a:spLocks noGrp="1"/>
          </p:cNvSpPr>
          <p:nvPr>
            <p:ph type="ctrTitle"/>
          </p:nvPr>
        </p:nvSpPr>
        <p:spPr>
          <a:xfrm>
            <a:off x="441197" y="2079497"/>
            <a:ext cx="8636127" cy="3425953"/>
          </a:xfrm>
        </p:spPr>
        <p:txBody>
          <a:bodyPr>
            <a:normAutofit/>
          </a:bodyPr>
          <a:lstStyle/>
          <a:p>
            <a:r>
              <a:rPr lang="en-US" sz="2400" b="0" i="0" dirty="0">
                <a:solidFill>
                  <a:srgbClr val="000000"/>
                </a:solidFill>
                <a:effectLst/>
                <a:latin typeface="Helvetica" panose="020B0604020202020204" pitchFamily="34" charset="0"/>
              </a:rPr>
              <a:t>After segregating the data, our next work is to find a good algorithm suited for our model. We can use </a:t>
            </a:r>
            <a:r>
              <a:rPr lang="en-US" sz="2400" b="1" i="0" dirty="0">
                <a:solidFill>
                  <a:srgbClr val="000000"/>
                </a:solidFill>
                <a:effectLst/>
                <a:latin typeface="Helvetica" panose="020B0604020202020204" pitchFamily="34" charset="0"/>
              </a:rPr>
              <a:t>a Decision tree classifier </a:t>
            </a:r>
            <a:r>
              <a:rPr lang="en-US" sz="2400" b="0" i="0" dirty="0">
                <a:solidFill>
                  <a:srgbClr val="000000"/>
                </a:solidFill>
                <a:effectLst/>
                <a:latin typeface="Helvetica" panose="020B0604020202020204" pitchFamily="34" charset="0"/>
              </a:rPr>
              <a:t>for building the </a:t>
            </a:r>
            <a:r>
              <a:rPr lang="en-US" sz="2400" b="1" i="0" dirty="0">
                <a:solidFill>
                  <a:srgbClr val="000000"/>
                </a:solidFill>
                <a:effectLst/>
                <a:latin typeface="Helvetica" panose="020B0604020202020204" pitchFamily="34" charset="0"/>
              </a:rPr>
              <a:t>Hate Speech detection project</a:t>
            </a:r>
            <a:r>
              <a:rPr lang="en-US" sz="2400" b="0" i="0" dirty="0">
                <a:solidFill>
                  <a:srgbClr val="000000"/>
                </a:solidFill>
                <a:effectLst/>
                <a:latin typeface="Helvetica" panose="020B0604020202020204" pitchFamily="34" charset="0"/>
              </a:rPr>
              <a:t>. Decision Trees are a type of Supervised Machine Learning used mainly for classification problems.</a:t>
            </a:r>
            <a:br>
              <a:rPr lang="en-US" sz="2400" b="0" i="0" dirty="0">
                <a:solidFill>
                  <a:srgbClr val="000000"/>
                </a:solidFill>
                <a:effectLst/>
                <a:latin typeface="Helvetica" panose="020B0604020202020204" pitchFamily="34" charset="0"/>
              </a:rPr>
            </a:br>
            <a:br>
              <a:rPr lang="en-US" sz="2400" b="0" i="0" dirty="0">
                <a:solidFill>
                  <a:srgbClr val="000000"/>
                </a:solidFill>
                <a:effectLst/>
                <a:latin typeface="Helvetica" panose="020B0604020202020204" pitchFamily="34" charset="0"/>
              </a:rPr>
            </a:br>
            <a:r>
              <a:rPr lang="en-US" sz="2400" dirty="0">
                <a:solidFill>
                  <a:srgbClr val="000000"/>
                </a:solidFill>
                <a:latin typeface="Helvetica" panose="020B0604020202020204" pitchFamily="34" charset="0"/>
              </a:rPr>
              <a:t>NOTE:-</a:t>
            </a:r>
            <a:r>
              <a:rPr lang="en-US" sz="2000" b="0" i="0" dirty="0">
                <a:solidFill>
                  <a:srgbClr val="C00000"/>
                </a:solidFill>
                <a:effectLst/>
                <a:latin typeface="Helvetica" panose="020B0604020202020204" pitchFamily="34" charset="0"/>
              </a:rPr>
              <a:t>We can infer that our model for </a:t>
            </a:r>
            <a:r>
              <a:rPr lang="en-US" sz="2000" b="1" i="0" dirty="0">
                <a:solidFill>
                  <a:srgbClr val="C00000"/>
                </a:solidFill>
                <a:effectLst/>
                <a:latin typeface="Helvetica" panose="020B0604020202020204" pitchFamily="34" charset="0"/>
              </a:rPr>
              <a:t>Hate speech detection</a:t>
            </a:r>
            <a:r>
              <a:rPr lang="en-US" sz="2000" b="0" i="0" dirty="0">
                <a:solidFill>
                  <a:srgbClr val="C00000"/>
                </a:solidFill>
                <a:effectLst/>
                <a:latin typeface="Helvetica" panose="020B0604020202020204" pitchFamily="34" charset="0"/>
              </a:rPr>
              <a:t> performs with an accuracy of 87 percent</a:t>
            </a:r>
            <a:r>
              <a:rPr lang="en-US" sz="2000" b="0" i="0" dirty="0">
                <a:solidFill>
                  <a:srgbClr val="000000"/>
                </a:solidFill>
                <a:effectLst/>
                <a:latin typeface="Helvetica" panose="020B0604020202020204" pitchFamily="34" charset="0"/>
              </a:rPr>
              <a:t>.</a:t>
            </a:r>
            <a:br>
              <a:rPr lang="en-US" sz="2000" b="0" i="0" dirty="0">
                <a:solidFill>
                  <a:srgbClr val="000000"/>
                </a:solidFill>
                <a:effectLst/>
                <a:latin typeface="Helvetica" panose="020B0604020202020204" pitchFamily="34" charset="0"/>
              </a:rPr>
            </a:br>
            <a:endParaRPr lang="en-IN" sz="2000" dirty="0"/>
          </a:p>
        </p:txBody>
      </p:sp>
      <p:sp>
        <p:nvSpPr>
          <p:cNvPr id="3" name="Subtitle 2">
            <a:extLst>
              <a:ext uri="{FF2B5EF4-FFF2-40B4-BE49-F238E27FC236}">
                <a16:creationId xmlns:a16="http://schemas.microsoft.com/office/drawing/2014/main" id="{8DAAAD9D-51FA-B0FE-C471-5E0B2C9678DC}"/>
              </a:ext>
            </a:extLst>
          </p:cNvPr>
          <p:cNvSpPr>
            <a:spLocks noGrp="1"/>
          </p:cNvSpPr>
          <p:nvPr>
            <p:ph type="subTitle" idx="1"/>
          </p:nvPr>
        </p:nvSpPr>
        <p:spPr>
          <a:xfrm>
            <a:off x="509465" y="1003121"/>
            <a:ext cx="7315200" cy="520117"/>
          </a:xfrm>
        </p:spPr>
        <p:txBody>
          <a:bodyPr>
            <a:normAutofit fontScale="92500" lnSpcReduction="20000"/>
          </a:bodyPr>
          <a:lstStyle/>
          <a:p>
            <a:r>
              <a:rPr lang="en-IN" sz="3900" b="1" dirty="0">
                <a:solidFill>
                  <a:srgbClr val="111111"/>
                </a:solidFill>
                <a:effectLst/>
                <a:latin typeface="Times New Roman" panose="02020603050405020304" pitchFamily="18" charset="0"/>
                <a:cs typeface="Times New Roman" panose="02020603050405020304" pitchFamily="18" charset="0"/>
              </a:rPr>
              <a:t>Building the model:-</a:t>
            </a:r>
          </a:p>
          <a:p>
            <a:endParaRPr lang="en-IN" dirty="0"/>
          </a:p>
        </p:txBody>
      </p:sp>
    </p:spTree>
    <p:extLst>
      <p:ext uri="{BB962C8B-B14F-4D97-AF65-F5344CB8AC3E}">
        <p14:creationId xmlns:p14="http://schemas.microsoft.com/office/powerpoint/2010/main" val="1935803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9CCC1A-19CE-13A5-E111-D2D88862CB2F}"/>
              </a:ext>
            </a:extLst>
          </p:cNvPr>
          <p:cNvSpPr txBox="1"/>
          <p:nvPr/>
        </p:nvSpPr>
        <p:spPr>
          <a:xfrm>
            <a:off x="438149" y="2690336"/>
            <a:ext cx="11344275" cy="923330"/>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cs typeface="Times New Roman" panose="02020603050405020304" pitchFamily="18" charset="0"/>
              </a:rPr>
              <a:t>we have built a project for </a:t>
            </a:r>
            <a:r>
              <a:rPr lang="en-US" b="1" i="0" dirty="0">
                <a:solidFill>
                  <a:srgbClr val="000000"/>
                </a:solidFill>
                <a:effectLst/>
                <a:latin typeface="Times New Roman" panose="02020603050405020304" pitchFamily="18" charset="0"/>
                <a:cs typeface="Times New Roman" panose="02020603050405020304" pitchFamily="18" charset="0"/>
              </a:rPr>
              <a:t>Hate Speech detection using Machine Learning</a:t>
            </a:r>
            <a:r>
              <a:rPr lang="en-US" b="0" i="0" dirty="0">
                <a:solidFill>
                  <a:srgbClr val="000000"/>
                </a:solidFill>
                <a:effectLst/>
                <a:latin typeface="Times New Roman" panose="02020603050405020304" pitchFamily="18" charset="0"/>
                <a:cs typeface="Times New Roman" panose="02020603050405020304" pitchFamily="18" charset="0"/>
              </a:rPr>
              <a:t>. Hate speech is one of the serious issues we see on social media platforms like Facebook and Twitter. Hope you enjoyed this article by building a </a:t>
            </a:r>
            <a:r>
              <a:rPr lang="en-US" b="1" i="0" dirty="0">
                <a:solidFill>
                  <a:srgbClr val="000000"/>
                </a:solidFill>
                <a:effectLst/>
                <a:latin typeface="Times New Roman" panose="02020603050405020304" pitchFamily="18" charset="0"/>
                <a:cs typeface="Times New Roman" panose="02020603050405020304" pitchFamily="18" charset="0"/>
              </a:rPr>
              <a:t>project to detect hate speech with Python</a:t>
            </a:r>
            <a:r>
              <a:rPr lang="en-US" b="0" i="0" dirty="0">
                <a:solidFill>
                  <a:srgbClr val="000000"/>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8CE7805-7CBF-618C-7BF9-B84C07F4C02C}"/>
              </a:ext>
            </a:extLst>
          </p:cNvPr>
          <p:cNvSpPr txBox="1"/>
          <p:nvPr/>
        </p:nvSpPr>
        <p:spPr>
          <a:xfrm>
            <a:off x="819150" y="671036"/>
            <a:ext cx="6096000" cy="584775"/>
          </a:xfrm>
          <a:prstGeom prst="rect">
            <a:avLst/>
          </a:prstGeom>
          <a:noFill/>
        </p:spPr>
        <p:txBody>
          <a:bodyPr wrap="square">
            <a:spAutoFit/>
          </a:bodyPr>
          <a:lstStyle/>
          <a:p>
            <a:r>
              <a:rPr lang="en-IN" sz="3200" b="1" u="sng" dirty="0">
                <a:solidFill>
                  <a:schemeClr val="tx1">
                    <a:lumMod val="95000"/>
                    <a:lumOff val="5000"/>
                  </a:schemeClr>
                </a:solidFill>
                <a:effectLst>
                  <a:outerShdw blurRad="38100" dist="38100" dir="2700000" algn="tl">
                    <a:srgbClr val="000000">
                      <a:alpha val="43137"/>
                    </a:srgbClr>
                  </a:outerShdw>
                </a:effectLst>
                <a:highlight>
                  <a:srgbClr val="C0C0C0"/>
                </a:highlight>
                <a:latin typeface="Times New Roman" panose="02020603050405020304" pitchFamily="18" charset="0"/>
                <a:cs typeface="Times New Roman" panose="02020603050405020304" pitchFamily="18" charset="0"/>
              </a:rPr>
              <a:t>Conclusion :-</a:t>
            </a:r>
          </a:p>
        </p:txBody>
      </p:sp>
    </p:spTree>
    <p:extLst>
      <p:ext uri="{BB962C8B-B14F-4D97-AF65-F5344CB8AC3E}">
        <p14:creationId xmlns:p14="http://schemas.microsoft.com/office/powerpoint/2010/main" val="2181199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C3109-A837-0C85-1DD9-D71D0F053A88}"/>
              </a:ext>
            </a:extLst>
          </p:cNvPr>
          <p:cNvSpPr>
            <a:spLocks noGrp="1"/>
          </p:cNvSpPr>
          <p:nvPr>
            <p:ph type="ctrTitle"/>
          </p:nvPr>
        </p:nvSpPr>
        <p:spPr>
          <a:xfrm>
            <a:off x="1241298" y="98298"/>
            <a:ext cx="7315200" cy="3255264"/>
          </a:xfrm>
        </p:spPr>
        <p:txBody>
          <a:bodyPr/>
          <a:lstStyle/>
          <a:p>
            <a:r>
              <a:rPr lang="en-IN" dirty="0"/>
              <a:t>Thank you</a:t>
            </a:r>
          </a:p>
        </p:txBody>
      </p:sp>
      <p:sp>
        <p:nvSpPr>
          <p:cNvPr id="3" name="Subtitle 2">
            <a:extLst>
              <a:ext uri="{FF2B5EF4-FFF2-40B4-BE49-F238E27FC236}">
                <a16:creationId xmlns:a16="http://schemas.microsoft.com/office/drawing/2014/main" id="{98FCE01A-95D8-4B00-4FCC-52AE1A123A77}"/>
              </a:ext>
            </a:extLst>
          </p:cNvPr>
          <p:cNvSpPr>
            <a:spLocks noGrp="1"/>
          </p:cNvSpPr>
          <p:nvPr>
            <p:ph type="subTitle" idx="1"/>
          </p:nvPr>
        </p:nvSpPr>
        <p:spPr>
          <a:xfrm>
            <a:off x="1100015" y="5538927"/>
            <a:ext cx="7315200" cy="61773"/>
          </a:xfrm>
        </p:spPr>
        <p:txBody>
          <a:bodyPr>
            <a:normAutofit fontScale="25000" lnSpcReduction="20000"/>
          </a:bodyPr>
          <a:lstStyle/>
          <a:p>
            <a:endParaRPr lang="en-IN" dirty="0"/>
          </a:p>
        </p:txBody>
      </p:sp>
    </p:spTree>
    <p:extLst>
      <p:ext uri="{BB962C8B-B14F-4D97-AF65-F5344CB8AC3E}">
        <p14:creationId xmlns:p14="http://schemas.microsoft.com/office/powerpoint/2010/main" val="386320623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 design</Template>
  <TotalTime>149</TotalTime>
  <Words>690</Words>
  <Application>Microsoft Office PowerPoint</Application>
  <PresentationFormat>Widescreen</PresentationFormat>
  <Paragraphs>33</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Calibri</vt:lpstr>
      <vt:lpstr>Corbel</vt:lpstr>
      <vt:lpstr>Eras Demi ITC</vt:lpstr>
      <vt:lpstr>Helvetica</vt:lpstr>
      <vt:lpstr>inherit</vt:lpstr>
      <vt:lpstr>Times New Roman</vt:lpstr>
      <vt:lpstr>Wingdings 2</vt:lpstr>
      <vt:lpstr>Frame</vt:lpstr>
      <vt:lpstr>Hate Speech Detection</vt:lpstr>
      <vt:lpstr>Problem:-</vt:lpstr>
      <vt:lpstr>What is Hate Speech detection?</vt:lpstr>
      <vt:lpstr>PowerPoint Presentation</vt:lpstr>
      <vt:lpstr>Data Set:-</vt:lpstr>
      <vt:lpstr>Preprocessing the data:- </vt:lpstr>
      <vt:lpstr>After segregating the data, our next work is to find a good algorithm suited for our model. We can use a Decision tree classifier for building the Hate Speech detection project. Decision Trees are a type of Supervised Machine Learning used mainly for classification problems.  NOTE:-We can infer that our model for Hate speech detection performs with an accuracy of 87 percent.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Hate Speech Detection</dc:title>
  <dc:creator>Aditya pathak</dc:creator>
  <cp:lastModifiedBy>Aditya pathak</cp:lastModifiedBy>
  <cp:revision>1</cp:revision>
  <dcterms:created xsi:type="dcterms:W3CDTF">2023-04-15T10:17:33Z</dcterms:created>
  <dcterms:modified xsi:type="dcterms:W3CDTF">2023-04-15T12:46:53Z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